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9144000" cy="5143500" type="screen16x9"/>
  <p:notesSz cx="6858000" cy="9144000"/>
  <p:embeddedFontLst>
    <p:embeddedFont>
      <p:font typeface="Lato" panose="020F0502020204030203" pitchFamily="34" charset="0"/>
      <p:regular r:id="rId27"/>
      <p:bold r:id="rId28"/>
      <p:italic r:id="rId29"/>
      <p:boldItalic r:id="rId30"/>
    </p:embeddedFont>
    <p:embeddedFont>
      <p:font typeface="Raleway" pitchFamily="2" charset="0"/>
      <p:regular r:id="rId31"/>
      <p:bold r:id="rId32"/>
      <p:italic r:id="rId33"/>
      <p:boldItalic r:id="rId34"/>
    </p:embeddedFont>
    <p:embeddedFont>
      <p:font typeface="Roboto Slab" panose="020B0604020202020204" charset="0"/>
      <p:regular r:id="rId35"/>
      <p:bold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9" d="100"/>
          <a:sy n="49" d="100"/>
        </p:scale>
        <p:origin x="259" y="53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jpg>
</file>

<file path=ppt/media/image11.jpg>
</file>

<file path=ppt/media/image12.jpg>
</file>

<file path=ppt/media/image13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25604de395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125604de395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125604de395_0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125604de395_0_1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25604de395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25604de395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25604de395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25604de395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125604de395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125604de395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125604de395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125604de395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25604de395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25604de395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25604de395_0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25604de395_0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25604de395_0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25604de395_0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125604de395_0_1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125604de395_0_1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25604de395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25604de395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125604de395_0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125604de395_0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125604de395_0_1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125604de395_0_1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125604de395_0_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125604de395_0_1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4841d206761cf647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" name="Google Shape;208;g4841d206761cf647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4841d206761cf647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4841d206761cf647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125604de395_1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125604de395_1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125604de395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125604de395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25604de395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25604de395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125604de395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125604de395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25604de395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125604de395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25604de395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25604de395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25604de395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125604de395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3" name="Google Shape;63;p11"/>
          <p:cNvSpPr txBox="1">
            <a:spLocks noGrp="1"/>
          </p:cNvSpPr>
          <p:nvPr>
            <p:ph type="title" hasCustomPrompt="1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>
            <a:spLocks noGrp="1"/>
          </p:cNvSpPr>
          <p:nvPr>
            <p:ph type="body" idx="1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1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body" idx="2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1" name="Google Shape;51;p9"/>
          <p:cNvSpPr txBox="1">
            <a:spLocks noGrp="1"/>
          </p:cNvSpPr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subTitle" idx="1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8" name="Google Shape;58;p10"/>
          <p:cNvSpPr txBox="1">
            <a:spLocks noGrp="1"/>
          </p:cNvSpPr>
          <p:nvPr>
            <p:ph type="body" idx="1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wiss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/>
        </p:nvSpPr>
        <p:spPr>
          <a:xfrm>
            <a:off x="435300" y="1491900"/>
            <a:ext cx="8516700" cy="154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222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Higiene y Seguridad del Trabajo</a:t>
            </a:r>
            <a:endParaRPr sz="3222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222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755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Trabajo Práctico N°3: Características constructivas de los establecimientos</a:t>
            </a:r>
            <a:endParaRPr sz="3000" b="1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3" name="Google Shape;73;p13"/>
          <p:cNvSpPr txBox="1"/>
          <p:nvPr/>
        </p:nvSpPr>
        <p:spPr>
          <a:xfrm>
            <a:off x="755742" y="3350925"/>
            <a:ext cx="63315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56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Grupo N°1:</a:t>
            </a:r>
            <a:endParaRPr sz="1556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marL="457200" lvl="0" indent="-32740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56"/>
              <a:buFont typeface="Roboto Slab"/>
              <a:buChar char="●"/>
            </a:pPr>
            <a:r>
              <a:rPr lang="es" sz="1556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Carrillo, Ignacio</a:t>
            </a:r>
            <a:endParaRPr sz="1556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marL="457200" lvl="0" indent="-32740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56"/>
              <a:buFont typeface="Roboto Slab"/>
              <a:buChar char="●"/>
            </a:pPr>
            <a:r>
              <a:rPr lang="es" sz="1556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Colman, Mariano</a:t>
            </a:r>
            <a:endParaRPr sz="1556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marL="457200" lvl="0" indent="-32740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56"/>
              <a:buFont typeface="Roboto Slab"/>
              <a:buChar char="●"/>
            </a:pPr>
            <a:r>
              <a:rPr lang="es" sz="1556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Hernández, Joaquín</a:t>
            </a:r>
            <a:endParaRPr sz="1556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marL="457200" lvl="0" indent="-32740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56"/>
              <a:buFont typeface="Roboto Slab"/>
              <a:buChar char="●"/>
            </a:pPr>
            <a:r>
              <a:rPr lang="es" sz="1556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Von Kesselstatt, Philippe</a:t>
            </a:r>
            <a:endParaRPr sz="1556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56">
              <a:solidFill>
                <a:srgbClr val="8BC34A"/>
              </a:solidFill>
              <a:latin typeface="Roboto Slab"/>
              <a:ea typeface="Roboto Slab"/>
              <a:cs typeface="Roboto Slab"/>
              <a:sym typeface="Roboto Slab"/>
            </a:endParaRPr>
          </a:p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3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2"/>
          <p:cNvSpPr txBox="1">
            <a:spLocks noGrp="1"/>
          </p:cNvSpPr>
          <p:nvPr>
            <p:ph type="title"/>
          </p:nvPr>
        </p:nvSpPr>
        <p:spPr>
          <a:xfrm>
            <a:off x="322275" y="562225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Artículo 57</a:t>
            </a:r>
            <a:endParaRPr/>
          </a:p>
        </p:txBody>
      </p:sp>
      <p:sp>
        <p:nvSpPr>
          <p:cNvPr id="130" name="Google Shape;130;p22"/>
          <p:cNvSpPr txBox="1">
            <a:spLocks noGrp="1"/>
          </p:cNvSpPr>
          <p:nvPr>
            <p:ph type="body" idx="1"/>
          </p:nvPr>
        </p:nvSpPr>
        <p:spPr>
          <a:xfrm>
            <a:off x="2554125" y="562225"/>
            <a:ext cx="6321600" cy="414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s" sz="1400"/>
              <a:t>Todo establecimiento deberá contar con provisión y reserva de agua para uso humano.</a:t>
            </a:r>
            <a:endParaRPr sz="14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400"/>
              <a:t>Se eliminará toda posible fuente de contaminación. Deberá poseer análisis de las aguas que utiliza</a:t>
            </a:r>
            <a:endParaRPr sz="14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s" sz="1400"/>
              <a:t>Los análisis establecidos en el artículo 58 serán hechos bajo los aspectos bacteriológicos, físicos y químicos.</a:t>
            </a:r>
            <a:endParaRPr sz="14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s" sz="1400"/>
              <a:t>Los análisis citados serán efectuados:</a:t>
            </a:r>
            <a:endParaRPr sz="1400"/>
          </a:p>
          <a:p>
            <a:pPr marL="457200" lvl="0" indent="-304800" algn="l" rtl="0">
              <a:spcBef>
                <a:spcPts val="1200"/>
              </a:spcBef>
              <a:spcAft>
                <a:spcPts val="0"/>
              </a:spcAft>
              <a:buSzPts val="1200"/>
              <a:buAutoNum type="arabicPeriod"/>
            </a:pPr>
            <a:r>
              <a:rPr lang="es" sz="1200"/>
              <a:t>Al iniciar sus actividades todo establecimiento.</a:t>
            </a:r>
            <a:endParaRPr sz="120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s" sz="1200"/>
              <a:t>Al promulgarse la presente reglamentación, para aquellos que estén en funcionamiento.</a:t>
            </a:r>
            <a:endParaRPr sz="1200"/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SzPts val="1200"/>
              <a:buAutoNum type="arabicPeriod"/>
            </a:pPr>
            <a:r>
              <a:rPr lang="es" sz="1200"/>
              <a:t>Posteriormente un análisis bacteriológico semestral y un análisis físico-químico anual.</a:t>
            </a:r>
            <a:endParaRPr sz="12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s" sz="1400"/>
              <a:t>Los resultados deberán ser archivados y estarán a disposición de la autoridad competente en cualquier circunstancia que sean solicitados.</a:t>
            </a:r>
            <a:endParaRPr sz="14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14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 sz="14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3"/>
          <p:cNvSpPr txBox="1">
            <a:spLocks noGrp="1"/>
          </p:cNvSpPr>
          <p:nvPr>
            <p:ph type="title"/>
          </p:nvPr>
        </p:nvSpPr>
        <p:spPr>
          <a:xfrm>
            <a:off x="322275" y="562225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Artículo 57</a:t>
            </a:r>
            <a:endParaRPr/>
          </a:p>
        </p:txBody>
      </p:sp>
      <p:sp>
        <p:nvSpPr>
          <p:cNvPr id="136" name="Google Shape;136;p23"/>
          <p:cNvSpPr txBox="1">
            <a:spLocks noGrp="1"/>
          </p:cNvSpPr>
          <p:nvPr>
            <p:ph type="body" idx="1"/>
          </p:nvPr>
        </p:nvSpPr>
        <p:spPr>
          <a:xfrm>
            <a:off x="2554125" y="562225"/>
            <a:ext cx="6321600" cy="3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s" sz="1400"/>
              <a:t>Se entiende por agua para uso humano la que se utiliza para beber, higienizarse o preparar alimentos y cumplirá con los requisitos para agua de bebida aprobados por la autoridad competente.</a:t>
            </a:r>
            <a:endParaRPr sz="14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s" sz="1400"/>
              <a:t>De no cumplimentar el agua la calificación de apta para uso humano, el establecimiento será responsable de tomar de inmediato las medidas necesarias para lograrlo.</a:t>
            </a:r>
            <a:endParaRPr sz="14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s" sz="1400"/>
              <a:t>Si el agua para uso industrial no es apta para uso humano, se adoptarán las medidas preventivas necesarias para evitar su utilización por los trabajadores y las fuentes deberán tener carteles que lo expresen claramente.</a:t>
            </a:r>
            <a:endParaRPr sz="14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s" sz="1400"/>
              <a:t>Donde la provisión de agua apta para uso humano sea hecha por el establecimiento, éste deberá asegurar en forma permanente una reserva mínima diaria de 50 litros por persona y jornada.</a:t>
            </a:r>
            <a:endParaRPr sz="14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Artículo 58</a:t>
            </a:r>
            <a:endParaRPr/>
          </a:p>
        </p:txBody>
      </p:sp>
      <p:sp>
        <p:nvSpPr>
          <p:cNvPr id="142" name="Google Shape;142;p24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s"/>
              <a:t>Especificaciones para agua de bebida</a:t>
            </a: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Características Físicas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Características Quimicas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Sustancias inorgánicas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Características Microbiológicas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Contaminantes orgánicos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5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Aplicado al caso:</a:t>
            </a:r>
            <a:endParaRPr/>
          </a:p>
        </p:txBody>
      </p:sp>
      <p:sp>
        <p:nvSpPr>
          <p:cNvPr id="148" name="Google Shape;148;p25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61111"/>
              <a:buFont typeface="Arial"/>
              <a:buNone/>
            </a:pPr>
            <a:r>
              <a:rPr lang="es"/>
              <a:t>El las provisiones de agua deberán cumplir con los artículos 57 y 58 del decreto Nº351, lo que significa que: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61111"/>
              <a:buFont typeface="Arial"/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61111"/>
              <a:buFont typeface="Arial"/>
              <a:buNone/>
            </a:pPr>
            <a:r>
              <a:rPr lang="es"/>
              <a:t>Se deberá asegurar un mínimo de 50 litros por persona y jornada de agua para uso humano, es decir, para beber, higienizarse o preparar alimentos. Lo que significa que para esta cuadrilla se deberán tener al menos 1000 litros por jornada.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61111"/>
              <a:buFont typeface="Arial"/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6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Aplicado al caso:</a:t>
            </a:r>
            <a:endParaRPr/>
          </a:p>
        </p:txBody>
      </p:sp>
      <p:sp>
        <p:nvSpPr>
          <p:cNvPr id="154" name="Google Shape;154;p26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s"/>
              <a:t>Esta agua deberá ser analizada y debe cumplir con las especificaciones indicadas por el artículo 58.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s"/>
              <a:t>Estos análisis se harán al iniciar actividades y, semestralmente el análisis bacteriológico y anualmente el análisis físico químico.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7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Aplicado al caso:</a:t>
            </a:r>
            <a:endParaRPr/>
          </a:p>
        </p:txBody>
      </p:sp>
      <p:sp>
        <p:nvSpPr>
          <p:cNvPr id="160" name="Google Shape;160;p27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Se deben mantener las especificaciones correctas del agua eliminando posibles fuentes de contaminación y polución, como pueden ser maquinarias de trabajo u otros elementos de trabajo.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El agua utilizada para uso industrial, que se usa para la extracción, lavado, trituración, molienda u otras técnicas hidrometalúrgicas, que no es apta para el uso humano deberá tener medidas preventivas para evitar que los trabajadores las utilicen de esa manera.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Google Shape;16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4850" y="1663075"/>
            <a:ext cx="1838325" cy="2562225"/>
          </a:xfrm>
          <a:prstGeom prst="rect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66" name="Google Shape;166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60575" y="1663075"/>
            <a:ext cx="1819172" cy="2562225"/>
          </a:xfrm>
          <a:prstGeom prst="rect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67" name="Google Shape;167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474597" y="1486875"/>
            <a:ext cx="4038600" cy="2914650"/>
          </a:xfrm>
          <a:prstGeom prst="rect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68" name="Google Shape;168;p28"/>
          <p:cNvSpPr txBox="1">
            <a:spLocks noGrp="1"/>
          </p:cNvSpPr>
          <p:nvPr>
            <p:ph type="title"/>
          </p:nvPr>
        </p:nvSpPr>
        <p:spPr>
          <a:xfrm>
            <a:off x="303300" y="563975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Señalizacion de agua no apta para uso humano </a:t>
            </a:r>
            <a:endParaRPr sz="30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9"/>
          <p:cNvSpPr txBox="1">
            <a:spLocks noGrp="1"/>
          </p:cNvSpPr>
          <p:nvPr>
            <p:ph type="title"/>
          </p:nvPr>
        </p:nvSpPr>
        <p:spPr>
          <a:xfrm>
            <a:off x="303300" y="563975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rPr>
              <a:t>Agua de uso industrial y desagüe</a:t>
            </a:r>
            <a:endParaRPr sz="300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74" name="Google Shape;17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0732" y="1355975"/>
            <a:ext cx="4263800" cy="3194300"/>
          </a:xfrm>
          <a:prstGeom prst="rect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75" name="Google Shape;175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54332" y="1679175"/>
            <a:ext cx="3834593" cy="2547902"/>
          </a:xfrm>
          <a:prstGeom prst="rect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0"/>
          <p:cNvSpPr txBox="1">
            <a:spLocks noGrp="1"/>
          </p:cNvSpPr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2820"/>
              <a:t>¿Conoce las características constructivas de su Facultad?¿Cómo las describiría sintéticamente?</a:t>
            </a:r>
            <a:endParaRPr sz="282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1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Instalaciones</a:t>
            </a:r>
            <a:endParaRPr/>
          </a:p>
        </p:txBody>
      </p:sp>
      <p:sp>
        <p:nvSpPr>
          <p:cNvPr id="186" name="Google Shape;186;p31"/>
          <p:cNvSpPr txBox="1">
            <a:spLocks noGrp="1"/>
          </p:cNvSpPr>
          <p:nvPr>
            <p:ph type="body" idx="1"/>
          </p:nvPr>
        </p:nvSpPr>
        <p:spPr>
          <a:xfrm>
            <a:off x="1648100" y="1214775"/>
            <a:ext cx="6778200" cy="198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Las instalaciones de la facultad están en concordancia con el artículo 45 del decreto Nº351.</a:t>
            </a:r>
            <a:br>
              <a:rPr lang="es"/>
            </a:b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s" i="1"/>
              <a:t>“Los establecimientos deberán construirse con materiales de adecuadas características para el uso o función a cumplir. Mantendrán invariables las mismas a través del tiempo previsto para su vida útil”</a:t>
            </a:r>
            <a:endParaRPr i="1"/>
          </a:p>
        </p:txBody>
      </p:sp>
      <p:sp>
        <p:nvSpPr>
          <p:cNvPr id="187" name="Google Shape;187;p31"/>
          <p:cNvSpPr txBox="1"/>
          <p:nvPr/>
        </p:nvSpPr>
        <p:spPr>
          <a:xfrm>
            <a:off x="700800" y="3370575"/>
            <a:ext cx="8148600" cy="131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" sz="165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Se trata de una estructura de hormigón prefabricado que funciona como una cáscara externa al edificio resolviendo las envolventes laterales a partir de una modulación regular, con losas perpendiculares que resuelven los cuatro niveles necesarios para talleres.</a:t>
            </a:r>
            <a:endParaRPr sz="165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>
            <a:spLocks noGrp="1"/>
          </p:cNvSpPr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820"/>
              <a:t>¿Cómo debe ser el servicio sanitario para una cuadrilla de 20 operarios que realizan tareas mineras en un yacimiento alejado 400 kilómetros de la ciudad más cercana?</a:t>
            </a:r>
            <a:endParaRPr sz="282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2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Instalaciones</a:t>
            </a:r>
            <a:endParaRPr/>
          </a:p>
        </p:txBody>
      </p:sp>
      <p:sp>
        <p:nvSpPr>
          <p:cNvPr id="193" name="Google Shape;193;p32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El artículo 42 expresa que </a:t>
            </a:r>
            <a:r>
              <a:rPr lang="es" i="1"/>
              <a:t>se debe tener un adecuado funcionalismo y prevención de las condiciones de higiene y seguridad en los lugares de trabajo y en el ingreso, tránsito y egreso del personal.</a:t>
            </a:r>
            <a:endParaRPr i="1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br>
              <a:rPr lang="es"/>
            </a:br>
            <a:r>
              <a:rPr lang="es"/>
              <a:t>La facultad tiene un gran espacio público de ingreso debido a que el edificio se implanta hacia el fondo de un lote profundo. Además proporciona mecanismos de higienización de manos a lo largo de sus instalaciones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3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Instalaciones</a:t>
            </a:r>
            <a:endParaRPr/>
          </a:p>
        </p:txBody>
      </p:sp>
      <p:pic>
        <p:nvPicPr>
          <p:cNvPr id="199" name="Google Shape;199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12638" y="1211350"/>
            <a:ext cx="4518725" cy="3389051"/>
          </a:xfrm>
          <a:prstGeom prst="rect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4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Sectores de servicio</a:t>
            </a:r>
            <a:endParaRPr/>
          </a:p>
        </p:txBody>
      </p:sp>
      <p:sp>
        <p:nvSpPr>
          <p:cNvPr id="205" name="Google Shape;205;p34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61111"/>
              <a:buFont typeface="Arial"/>
              <a:buNone/>
            </a:pPr>
            <a:r>
              <a:rPr lang="es"/>
              <a:t>Las plantas son libres, con los sectores de servicio encolumnados.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Tiene dos baños para ambos sexos cada uno contiene 4 inodoros y 2 lavabos. Además de 3 mingitorios en los baños para hombres. Además se tiene acceso a los baños de las otras facultades.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Se cuenta con agua corriente en los baños, y productos para higienización.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Además se cuenta con dispensadores de agua caliente y fría para beber.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0" name="Google Shape;21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1876" y="1053763"/>
            <a:ext cx="3820120" cy="2865090"/>
          </a:xfrm>
          <a:prstGeom prst="rect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11" name="Google Shape;211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45029" y="1053774"/>
            <a:ext cx="3820130" cy="2865075"/>
          </a:xfrm>
          <a:prstGeom prst="rect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5281" y="1087975"/>
            <a:ext cx="3956730" cy="2967548"/>
          </a:xfrm>
          <a:prstGeom prst="rect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217" name="Google Shape;217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3838" y="1087975"/>
            <a:ext cx="3956730" cy="2967548"/>
          </a:xfrm>
          <a:prstGeom prst="rect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2700"/>
              <a:t>Artículo 46</a:t>
            </a:r>
            <a:endParaRPr sz="4500"/>
          </a:p>
        </p:txBody>
      </p:sp>
      <p:sp>
        <p:nvSpPr>
          <p:cNvPr id="84" name="Google Shape;84;p15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s"/>
              <a:t>Todo establecimiento dispondrá de servicios sanitarios adecuados e independientes para cada sexo, en cantidad proporcionada al número de personas que trabajen en él.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Artículo 47</a:t>
            </a:r>
            <a:endParaRPr/>
          </a:p>
        </p:txBody>
      </p:sp>
      <p:sp>
        <p:nvSpPr>
          <p:cNvPr id="90" name="Google Shape;90;p16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s"/>
              <a:t>Los locales sanitarios dispondrán de:</a:t>
            </a: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Lavabos y duchas con agua caliente y fría.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Retretes individuales que dispondrán de una puerta que asegure el cierre del baño en no menos de los 3/4 de su altura (2.10 m).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s"/>
              <a:t>Mingitorios.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Artículo 48</a:t>
            </a:r>
            <a:endParaRPr/>
          </a:p>
        </p:txBody>
      </p:sp>
      <p:sp>
        <p:nvSpPr>
          <p:cNvPr id="96" name="Google Shape;96;p17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61111"/>
              <a:buFont typeface="Arial"/>
              <a:buNone/>
            </a:pPr>
            <a:r>
              <a:rPr lang="es"/>
              <a:t>En todo predio donde se trabaje, existirá el siguiente servicio mínimo sanitario:</a:t>
            </a:r>
            <a:endParaRPr/>
          </a:p>
          <a:p>
            <a:pPr marL="457200" lvl="0" indent="-317182" algn="l" rtl="0">
              <a:spcBef>
                <a:spcPts val="1200"/>
              </a:spcBef>
              <a:spcAft>
                <a:spcPts val="0"/>
              </a:spcAft>
              <a:buSzPct val="100000"/>
              <a:buAutoNum type="arabicPeriod"/>
            </a:pPr>
            <a:r>
              <a:rPr lang="es"/>
              <a:t>Un retrete construido en mampostería, techado, con solado impermeable, paramentos revestidos con material resistente, con superficie lisa e impermeable, dotado de un inodoro tipo a la turca.</a:t>
            </a:r>
            <a:endParaRPr/>
          </a:p>
          <a:p>
            <a:pPr marL="457200" lvl="0" indent="-317182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s"/>
              <a:t>Un lavabo.</a:t>
            </a:r>
            <a:endParaRPr/>
          </a:p>
          <a:p>
            <a:pPr marL="457200" lvl="0" indent="-317182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s"/>
              <a:t>Una ducha con desagüe, dotada de sistema de agua caliente y fría.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61111"/>
              <a:buFont typeface="Arial"/>
              <a:buNone/>
            </a:pPr>
            <a:r>
              <a:rPr lang="es"/>
              <a:t>La autoridad competente contemplará los casos de excepción en los trabajos transitorios.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61111"/>
              <a:buFont typeface="Arial"/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Artículo 49</a:t>
            </a:r>
            <a:endParaRPr/>
          </a:p>
        </p:txBody>
      </p:sp>
      <p:sp>
        <p:nvSpPr>
          <p:cNvPr id="102" name="Google Shape;102;p18"/>
          <p:cNvSpPr txBox="1">
            <a:spLocks noGrp="1"/>
          </p:cNvSpPr>
          <p:nvPr>
            <p:ph type="body" idx="1"/>
          </p:nvPr>
        </p:nvSpPr>
        <p:spPr>
          <a:xfrm>
            <a:off x="2410100" y="1177150"/>
            <a:ext cx="6321600" cy="357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61111"/>
              <a:buFont typeface="Arial"/>
              <a:buNone/>
            </a:pPr>
            <a:r>
              <a:rPr lang="es"/>
              <a:t>En todo establecimiento, cada unidad funcional independiente tendrá los servicios sanitarios proporcionados al número de personas que trabajan en cada turno, según el siguiente detalle:</a:t>
            </a:r>
            <a:endParaRPr/>
          </a:p>
          <a:p>
            <a:pPr marL="457200" lvl="0" indent="-325755" algn="l" rtl="0">
              <a:spcBef>
                <a:spcPts val="1200"/>
              </a:spcBef>
              <a:spcAft>
                <a:spcPts val="0"/>
              </a:spcAft>
              <a:buSzPct val="100000"/>
              <a:buAutoNum type="arabicPeriod"/>
            </a:pPr>
            <a:r>
              <a:rPr lang="es"/>
              <a:t>Cuando el total de trabajadores no exceda de 5, habrá un inodoro, un lavabo y una ducha con agua caliente y fría.</a:t>
            </a:r>
            <a:endParaRPr/>
          </a:p>
          <a:p>
            <a:pPr marL="457200" lvl="0" indent="-325755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s"/>
              <a:t>Cuando el total exceda de 5 y hasta 10, habrá por cada sexo: un inodoro, un lavabo y una ducha con agua caliente y fría.</a:t>
            </a:r>
            <a:endParaRPr/>
          </a:p>
          <a:p>
            <a:pPr marL="457200" lvl="0" indent="-325755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s"/>
              <a:t>De 11 hasta 20 habrá:</a:t>
            </a:r>
            <a:endParaRPr/>
          </a:p>
          <a:p>
            <a:pPr marL="914400" lvl="1" indent="-304165" algn="l" rtl="0">
              <a:spcBef>
                <a:spcPts val="0"/>
              </a:spcBef>
              <a:spcAft>
                <a:spcPts val="0"/>
              </a:spcAft>
              <a:buSzPct val="100000"/>
              <a:buAutoNum type="alphaLcPeriod"/>
            </a:pPr>
            <a:r>
              <a:rPr lang="es"/>
              <a:t>Para hombres: un inodoro, dos lavabos, un orinal y dos duchas con agua caliente y fría.</a:t>
            </a:r>
            <a:endParaRPr/>
          </a:p>
          <a:p>
            <a:pPr marL="914400" lvl="1" indent="-304165" algn="l" rtl="0">
              <a:spcBef>
                <a:spcPts val="0"/>
              </a:spcBef>
              <a:spcAft>
                <a:spcPts val="0"/>
              </a:spcAft>
              <a:buSzPct val="100000"/>
              <a:buAutoNum type="alphaLcPeriod"/>
            </a:pPr>
            <a:r>
              <a:rPr lang="es"/>
              <a:t>Para mujeres: un inodoro, dos lavabos y dos duchas con agua caliente y fría.</a:t>
            </a:r>
            <a:endParaRPr/>
          </a:p>
          <a:p>
            <a:pPr marL="457200" lvl="0" indent="-325755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s"/>
              <a:t>Se aumentará: un inodoro por cada 20 trabajadores o fracción de 20. Un lavabo y un orinal por cada 10 trabajadores o fracción de 10. Una ducha con agua caliente y fría por cada 20 trabajadores o fracción de 20.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Aplicado al caso:</a:t>
            </a:r>
            <a:endParaRPr/>
          </a:p>
        </p:txBody>
      </p:sp>
      <p:sp>
        <p:nvSpPr>
          <p:cNvPr id="108" name="Google Shape;108;p19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61111"/>
              <a:buFont typeface="Arial"/>
              <a:buNone/>
            </a:pPr>
            <a:r>
              <a:rPr lang="es"/>
              <a:t>El servicio sanitario deberá cumplir con los artículos 46, 47, 48 y 49 del decreto Nº351.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61111"/>
              <a:buFont typeface="Arial"/>
              <a:buNone/>
            </a:pPr>
            <a:r>
              <a:rPr lang="es"/>
              <a:t>Entonces, cómo se trata de 20 operarios, la cuadrilla deberá tener un inodoro, dos lavabos, un orinal y dos duchas para hombres y un inodoro, dos lavabos, y dos duchas para mujeres.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61111"/>
              <a:buFont typeface="Arial"/>
              <a:buNone/>
            </a:pPr>
            <a:r>
              <a:rPr lang="es"/>
              <a:t>Los inodoros deben tener una puerta que asegure el cierre del baño en no menos de los 3/4 de su altura (2.10 m) y deben estar techados, con solado impermeable, paramentos revestidos con material resistente, con superficie lisa e impermeable, dotado de un inodoro tipo a la turca.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61111"/>
              <a:buFont typeface="Arial"/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1251" y="309463"/>
            <a:ext cx="3482599" cy="2735833"/>
          </a:xfrm>
          <a:prstGeom prst="rect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14" name="Google Shape;114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1250" y="3180460"/>
            <a:ext cx="3482599" cy="1698553"/>
          </a:xfrm>
          <a:prstGeom prst="rect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15" name="Google Shape;115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088749" y="1068500"/>
            <a:ext cx="4865350" cy="3006496"/>
          </a:xfrm>
          <a:prstGeom prst="rect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16" name="Google Shape;116;p20"/>
          <p:cNvSpPr txBox="1"/>
          <p:nvPr/>
        </p:nvSpPr>
        <p:spPr>
          <a:xfrm>
            <a:off x="4939375" y="382375"/>
            <a:ext cx="22584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700" b="1">
                <a:latin typeface="Lato"/>
                <a:ea typeface="Lato"/>
                <a:cs typeface="Lato"/>
                <a:sym typeface="Lato"/>
              </a:rPr>
              <a:t>Duchas</a:t>
            </a:r>
            <a:endParaRPr sz="2700" b="1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17" name="Google Shape;117;p20"/>
          <p:cNvCxnSpPr>
            <a:stCxn id="116" idx="1"/>
          </p:cNvCxnSpPr>
          <p:nvPr/>
        </p:nvCxnSpPr>
        <p:spPr>
          <a:xfrm rot="10800000">
            <a:off x="4048975" y="682525"/>
            <a:ext cx="890400" cy="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18" name="Google Shape;118;p20"/>
          <p:cNvSpPr txBox="1"/>
          <p:nvPr/>
        </p:nvSpPr>
        <p:spPr>
          <a:xfrm>
            <a:off x="5023550" y="4278725"/>
            <a:ext cx="1199700" cy="6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700" b="1">
                <a:latin typeface="Lato"/>
                <a:ea typeface="Lato"/>
                <a:cs typeface="Lato"/>
                <a:sym typeface="Lato"/>
              </a:rPr>
              <a:t>Baños</a:t>
            </a:r>
            <a:endParaRPr sz="2700" b="1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19" name="Google Shape;119;p20"/>
          <p:cNvCxnSpPr>
            <a:stCxn id="118" idx="3"/>
            <a:endCxn id="115" idx="2"/>
          </p:cNvCxnSpPr>
          <p:nvPr/>
        </p:nvCxnSpPr>
        <p:spPr>
          <a:xfrm rot="10800000" flipH="1">
            <a:off x="6223250" y="4074875"/>
            <a:ext cx="298200" cy="504000"/>
          </a:xfrm>
          <a:prstGeom prst="bentConnector2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1"/>
          <p:cNvSpPr txBox="1">
            <a:spLocks noGrp="1"/>
          </p:cNvSpPr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2800"/>
              <a:t>¿Qué previsiones deben tenerse para con el agua potable que consumirán los operarios del punto anterior?</a:t>
            </a:r>
            <a:endParaRPr sz="28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1242</Words>
  <Application>Microsoft Office PowerPoint</Application>
  <PresentationFormat>Presentación en pantalla (16:9)</PresentationFormat>
  <Paragraphs>86</Paragraphs>
  <Slides>24</Slides>
  <Notes>24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24</vt:i4>
      </vt:variant>
    </vt:vector>
  </HeadingPairs>
  <TitlesOfParts>
    <vt:vector size="29" baseType="lpstr">
      <vt:lpstr>Raleway</vt:lpstr>
      <vt:lpstr>Roboto Slab</vt:lpstr>
      <vt:lpstr>Arial</vt:lpstr>
      <vt:lpstr>Lato</vt:lpstr>
      <vt:lpstr>Swiss</vt:lpstr>
      <vt:lpstr>Presentación de PowerPoint</vt:lpstr>
      <vt:lpstr>¿Cómo debe ser el servicio sanitario para una cuadrilla de 20 operarios que realizan tareas mineras en un yacimiento alejado 400 kilómetros de la ciudad más cercana?</vt:lpstr>
      <vt:lpstr>Artículo 46</vt:lpstr>
      <vt:lpstr>Artículo 47</vt:lpstr>
      <vt:lpstr>Artículo 48</vt:lpstr>
      <vt:lpstr>Artículo 49</vt:lpstr>
      <vt:lpstr>Aplicado al caso:</vt:lpstr>
      <vt:lpstr>Presentación de PowerPoint</vt:lpstr>
      <vt:lpstr>¿Qué previsiones deben tenerse para con el agua potable que consumirán los operarios del punto anterior?</vt:lpstr>
      <vt:lpstr>Artículo 57</vt:lpstr>
      <vt:lpstr>Artículo 57</vt:lpstr>
      <vt:lpstr>Artículo 58</vt:lpstr>
      <vt:lpstr>Aplicado al caso:</vt:lpstr>
      <vt:lpstr>Aplicado al caso:</vt:lpstr>
      <vt:lpstr>Aplicado al caso:</vt:lpstr>
      <vt:lpstr>Señalizacion de agua no apta para uso humano </vt:lpstr>
      <vt:lpstr>Agua de uso industrial y desagüe</vt:lpstr>
      <vt:lpstr>¿Conoce las características constructivas de su Facultad?¿Cómo las describiría sintéticamente?</vt:lpstr>
      <vt:lpstr>Instalaciones</vt:lpstr>
      <vt:lpstr>Instalaciones</vt:lpstr>
      <vt:lpstr>Instalaciones</vt:lpstr>
      <vt:lpstr>Sectores de servicio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César Iglesias Jimenez</dc:creator>
  <cp:lastModifiedBy>César Iglesias Jimenez</cp:lastModifiedBy>
  <cp:revision>1</cp:revision>
  <dcterms:modified xsi:type="dcterms:W3CDTF">2022-04-27T13:44:42Z</dcterms:modified>
</cp:coreProperties>
</file>